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</p:sldIdLst>
  <p:sldSz cx="14630400" cy="8229600"/>
  <p:notesSz cx="8229600" cy="14630400"/>
  <p:embeddedFontLs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Libre Baskerville" panose="02000000000000000000" pitchFamily="2" charset="0"/>
      <p:regular r:id="rId17"/>
      <p:bold r:id="rId18"/>
      <p: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93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6469D-E891-B6CB-957B-B0FAA97DA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7F2CE-B82A-B5AF-9DEA-C2412BF87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9BAC3-49DB-2469-C400-BE0E5296D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8CD31-771B-1844-E020-98FF9C228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6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hibli.jp/info/01377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18340" y="1366064"/>
            <a:ext cx="715958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Генерация изображений в стиле Studio Ghibli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804065" y="32500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Проект по созданию кастомной диффузионной модели с LoRA.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651790" y="69992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Авторы: Посохова Ксения и Сергеева Екатерина, 24.05.2025</a:t>
            </a: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796E07E-71B7-9D06-0B7E-33BC2730E7F2}"/>
              </a:ext>
            </a:extLst>
          </p:cNvPr>
          <p:cNvSpPr/>
          <p:nvPr/>
        </p:nvSpPr>
        <p:spPr>
          <a:xfrm>
            <a:off x="12211050" y="7505700"/>
            <a:ext cx="2419350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риф, зеленый, аквариум, во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C0B8193-C8A9-B747-5DEC-010B9B23C7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71" r="7150"/>
          <a:stretch/>
        </p:blipFill>
        <p:spPr>
          <a:xfrm>
            <a:off x="0" y="2262"/>
            <a:ext cx="6448426" cy="82273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19A49-190C-C25E-1085-2ACE9985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77A949E-D970-5403-1CD6-D2E9C54567B5}"/>
              </a:ext>
            </a:extLst>
          </p:cNvPr>
          <p:cNvSpPr/>
          <p:nvPr/>
        </p:nvSpPr>
        <p:spPr>
          <a:xfrm>
            <a:off x="12211050" y="7505700"/>
            <a:ext cx="2419350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474549-585B-6F4A-5AA6-6F1CBD6D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156" y="323853"/>
            <a:ext cx="2673787" cy="26737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22BE28-2C23-3EBD-5D7B-313C82EFB912}"/>
              </a:ext>
            </a:extLst>
          </p:cNvPr>
          <p:cNvSpPr txBox="1"/>
          <p:nvPr/>
        </p:nvSpPr>
        <p:spPr>
          <a:xfrm>
            <a:off x="11006136" y="3081889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Lora scale = 0.6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6DADC1A-356F-C27E-7A00-E96842127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253" y="323852"/>
            <a:ext cx="2673787" cy="26737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30526A-0483-F131-E9E9-12F9E42B7F9F}"/>
              </a:ext>
            </a:extLst>
          </p:cNvPr>
          <p:cNvSpPr txBox="1"/>
          <p:nvPr/>
        </p:nvSpPr>
        <p:spPr>
          <a:xfrm>
            <a:off x="8026253" y="309029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Lora scale = 0.</a:t>
            </a:r>
            <a:r>
              <a:rPr lang="ru-RU" dirty="0"/>
              <a:t>2</a:t>
            </a:r>
            <a:endParaRPr lang="en-US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C12A44D-5467-1263-95D6-BD22428D5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350" y="347684"/>
            <a:ext cx="2673787" cy="26737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183D62-96C5-624A-89FC-79DAD19C0499}"/>
              </a:ext>
            </a:extLst>
          </p:cNvPr>
          <p:cNvSpPr txBox="1"/>
          <p:nvPr/>
        </p:nvSpPr>
        <p:spPr>
          <a:xfrm>
            <a:off x="5178350" y="310572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Lora scale = 0.</a:t>
            </a:r>
            <a:r>
              <a:rPr lang="ru-RU" dirty="0"/>
              <a:t>8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309F32-2C15-87EA-16F2-A74DA32C6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03" y="416264"/>
            <a:ext cx="4264020" cy="42640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EB9975-ED51-10A9-47A5-E06DA0D9D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03" y="4971033"/>
            <a:ext cx="2833044" cy="28423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6B4F56-2AD6-429A-32D7-0482546F6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4156" y="3751574"/>
            <a:ext cx="2673787" cy="26737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006A68-FA76-ACF8-3051-AA3418C86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6253" y="5231323"/>
            <a:ext cx="2673787" cy="2673787"/>
          </a:xfrm>
          <a:prstGeom prst="rect">
            <a:avLst/>
          </a:prstGeom>
        </p:spPr>
      </p:pic>
      <p:sp>
        <p:nvSpPr>
          <p:cNvPr id="12" name="AutoShape 6">
            <a:extLst>
              <a:ext uri="{FF2B5EF4-FFF2-40B4-BE49-F238E27FC236}">
                <a16:creationId xmlns:a16="http://schemas.microsoft.com/office/drawing/2014/main" id="{327F3F5A-9E5D-AF8B-B48E-C60CA51D2A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D07D75-F29C-0A16-DD38-F43E67D33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351" y="3751574"/>
            <a:ext cx="2757822" cy="26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91377"/>
            <a:ext cx="6411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Цель и задачи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403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028224" y="2774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Цель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651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Создать модель для генерации 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картинок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в стиле Studio Ghibli.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89321"/>
            <a:ext cx="7556421" cy="2648783"/>
          </a:xfrm>
          <a:prstGeom prst="roundRect">
            <a:avLst>
              <a:gd name="adj" fmla="val 359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28224" y="4323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8141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Собрать и обработать датасет с официального сайта Ghibli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224" y="5256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Сгенерировать текстовые описания к изображениям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569856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Обучить LoRA-адаптацию на базе Stable Diffusion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224" y="61407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Интегрировать и протестировать финальную модель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56E95E0-7660-3966-4D15-B120CF76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786" y="489317"/>
            <a:ext cx="4876800" cy="487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8E819D-3821-3DEF-5B6D-E77155BE6710}"/>
              </a:ext>
            </a:extLst>
          </p:cNvPr>
          <p:cNvSpPr txBox="1"/>
          <p:nvPr/>
        </p:nvSpPr>
        <p:spPr>
          <a:xfrm>
            <a:off x="9140785" y="5676662"/>
            <a:ext cx="4876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solidFill>
                  <a:schemeClr val="accent2">
                    <a:lumMod val="50000"/>
                  </a:schemeClr>
                </a:solidFill>
              </a:rPr>
              <a:t>** Это изображение было сгенерировано нашей моделью на этапе обучения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C6E1BE3-F74C-64C5-D648-E9DA237EAA32}"/>
              </a:ext>
            </a:extLst>
          </p:cNvPr>
          <p:cNvSpPr/>
          <p:nvPr/>
        </p:nvSpPr>
        <p:spPr>
          <a:xfrm>
            <a:off x="12077700" y="7344995"/>
            <a:ext cx="24574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6615" y="421899"/>
            <a:ext cx="64852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Сбор исходных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38639" y="13500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466731" y="128730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Скрипт </a:t>
            </a: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download_images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640" y="2176581"/>
            <a:ext cx="63860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Автоматическое скачивание кадров из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фильмов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Ghibli c 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официального 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/>
              </a:rPr>
              <a:t>сайта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Всего мы взяли 250 изображений из 5 фильмов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36614" y="35571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273730" y="3635036"/>
            <a:ext cx="5255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Фильмы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273729" y="4125454"/>
            <a:ext cx="5374719" cy="190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Принцесса </a:t>
            </a:r>
            <a:r>
              <a:rPr lang="ru-RU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Мононоке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Mononoke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Мой сосед </a:t>
            </a:r>
            <a:r>
              <a:rPr lang="ru-RU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Тоторо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Totoro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Унесённые призраками (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Chihiro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Ходячий замок (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Howl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Мальчик и птица (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Kimitachi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38640" y="61442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275756" y="6222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Обработка ошибок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275756" y="671256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Сохранение кадров в папку ghibli_images с проверкой ошибок.</a:t>
            </a:r>
            <a:endParaRPr lang="en-US" sz="17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FAEC283-D10C-17F1-57D5-0C6569785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309" y="5323942"/>
            <a:ext cx="5083091" cy="290565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FBFE26F-2CCB-7E2B-53BA-0A0F01DA9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308" y="-9675"/>
            <a:ext cx="5083092" cy="29394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305B99-C68C-288C-4D6F-1A93AEB71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816" y="2235143"/>
            <a:ext cx="5996584" cy="34217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1840" y="1956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Генерация описаний (Captioning)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13745" y="19754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168838" y="194696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Модель </a:t>
            </a: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Salesforce/BLIP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68838" y="2713493"/>
            <a:ext cx="448356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ходе работы мы опробовали 3 варианта генерации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описаний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для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изображений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744" y="3802201"/>
            <a:ext cx="510303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150861" y="3880068"/>
            <a:ext cx="3950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Выбор описания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62398" y="4263659"/>
            <a:ext cx="49927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итоге мы остановились на 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само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длинно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описани</a:t>
            </a: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с суффиксом «in the style of Studio Ghibli».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13744" y="56289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233013" y="5706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Сохранение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68838" y="6148208"/>
            <a:ext cx="4257404" cy="1361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defTabSz="762000">
              <a:lnSpc>
                <a:spcPts val="2850"/>
              </a:lnSpc>
              <a:buNone/>
            </a:pP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После генерации описания, оно сохранялось</a:t>
            </a:r>
          </a:p>
          <a:p>
            <a:pPr marL="0" indent="0" algn="l" defTabSz="762000">
              <a:lnSpc>
                <a:spcPts val="2850"/>
              </a:lnSpc>
              <a:buNone/>
            </a:pPr>
            <a:r>
              <a:rPr lang="ru-RU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в файле 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image_descriptions.txt.</a:t>
            </a:r>
            <a:endParaRPr lang="ru-RU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33B988F-E82C-0476-7269-6B103BBA7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4829175"/>
            <a:ext cx="8629650" cy="336071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321233-C2EA-EF92-6046-31AF69AC54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583" r="16908"/>
          <a:stretch/>
        </p:blipFill>
        <p:spPr>
          <a:xfrm>
            <a:off x="7407351" y="670227"/>
            <a:ext cx="6809304" cy="41527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5093" y="273210"/>
            <a:ext cx="539746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Ручная проверка и правка описаний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469573" y="1896547"/>
            <a:ext cx="526943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281652" y="1974414"/>
            <a:ext cx="38726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Консольное меню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283720" y="2464832"/>
            <a:ext cx="39603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Навигация по изображениям с отображением описаний.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515165" y="3376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9281652" y="3376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Опции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281652" y="3866793"/>
            <a:ext cx="43753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Следующий, Предыдущий, Редактировать, Сохранить и выйти.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546604" y="48862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9283720" y="4964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Обновление файла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283720" y="545449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Сохранение изменений в image_descriptions.txt.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946BFD4-7913-8DDF-F162-D0179C5A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078" y="7479902"/>
            <a:ext cx="2420322" cy="7254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D73B7F8-9CCA-5408-9B5D-1F639CF569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0" r="2204"/>
          <a:stretch/>
        </p:blipFill>
        <p:spPr>
          <a:xfrm>
            <a:off x="135808" y="699629"/>
            <a:ext cx="7877152" cy="7020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3240" y="305991"/>
            <a:ext cx="12492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Предобработка изображений и токенизация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51637" y="1455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Обработка и</a:t>
            </a:r>
            <a:r>
              <a:rPr lang="en-US" sz="2200" b="1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зображени</a:t>
            </a:r>
            <a:r>
              <a:rPr lang="ru-RU" sz="22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й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1724055" y="1983694"/>
            <a:ext cx="50374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Прив</a:t>
            </a:r>
            <a:r>
              <a:rPr lang="ru-RU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одим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к 512×512 с пропорциональным уменьшением и Gaussian blur.</a:t>
            </a:r>
            <a:endParaRPr lang="ru-RU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Сохранение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в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processed_ghibli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796313" y="3194685"/>
            <a:ext cx="39396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Токенизация и аугментации</a:t>
            </a:r>
            <a:endParaRPr lang="en-US" sz="2200" b="1" dirty="0"/>
          </a:p>
        </p:txBody>
      </p:sp>
      <p:sp>
        <p:nvSpPr>
          <p:cNvPr id="7" name="Text 5"/>
          <p:cNvSpPr/>
          <p:nvPr/>
        </p:nvSpPr>
        <p:spPr>
          <a:xfrm>
            <a:off x="1796313" y="3593497"/>
            <a:ext cx="68928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CLIPTokenizer с добавлением нового </a:t>
            </a:r>
            <a:r>
              <a:rPr lang="en-US" dirty="0" err="1">
                <a:solidFill>
                  <a:srgbClr val="454240"/>
                </a:solidFill>
                <a:latin typeface="DM Sans" pitchFamily="34" charset="0"/>
              </a:rPr>
              <a:t>токена</a:t>
            </a:r>
            <a:r>
              <a:rPr lang="en-US" dirty="0">
                <a:solidFill>
                  <a:srgbClr val="454240"/>
                </a:solidFill>
                <a:latin typeface="DM Sans" pitchFamily="34" charset="0"/>
              </a:rPr>
              <a:t>.</a:t>
            </a:r>
          </a:p>
        </p:txBody>
      </p:sp>
      <p:sp>
        <p:nvSpPr>
          <p:cNvPr id="8" name="Text 6"/>
          <p:cNvSpPr/>
          <p:nvPr/>
        </p:nvSpPr>
        <p:spPr>
          <a:xfrm>
            <a:off x="1863914" y="3965227"/>
            <a:ext cx="506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Нормализация</a:t>
            </a:r>
            <a:endParaRPr lang="ru-RU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RandomHorizontalFlip</a:t>
            </a:r>
            <a:endParaRPr lang="ru-RU" sz="175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54240"/>
                </a:solidFill>
                <a:latin typeface="DM Sans" pitchFamily="34" charset="0"/>
              </a:rPr>
              <a:t>ColorJitter</a:t>
            </a:r>
            <a:r>
              <a:rPr lang="ru-RU" sz="1750" dirty="0">
                <a:solidFill>
                  <a:srgbClr val="454240"/>
                </a:solidFill>
              </a:rPr>
              <a:t> лёгкие искажения цвета для </a:t>
            </a:r>
            <a:br>
              <a:rPr lang="ru-RU" sz="1750" dirty="0">
                <a:solidFill>
                  <a:srgbClr val="454240"/>
                </a:solidFill>
              </a:rPr>
            </a:br>
            <a:r>
              <a:rPr lang="ru-RU" sz="1750" dirty="0">
                <a:solidFill>
                  <a:srgbClr val="454240"/>
                </a:solidFill>
              </a:rPr>
              <a:t>робастности модели.</a:t>
            </a:r>
            <a:endParaRPr lang="en-US" sz="1750" dirty="0">
              <a:solidFill>
                <a:srgbClr val="454240"/>
              </a:solidFill>
              <a:latin typeface="DM Sans" pitchFamily="34" charset="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>
              <a:solidFill>
                <a:srgbClr val="454240"/>
              </a:solidFill>
              <a:latin typeface="DM Sans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E51045-E485-1705-26D2-B54D743C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078" y="7494588"/>
            <a:ext cx="2420322" cy="7254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CCE6C8-9DD5-EAF9-7121-1379957F631F}"/>
              </a:ext>
            </a:extLst>
          </p:cNvPr>
          <p:cNvSpPr txBox="1"/>
          <p:nvPr/>
        </p:nvSpPr>
        <p:spPr>
          <a:xfrm>
            <a:off x="8461729" y="5101697"/>
            <a:ext cx="7386636" cy="436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54240"/>
                </a:solidFill>
                <a:latin typeface="DM Sans" pitchFamily="34" charset="0"/>
              </a:rPr>
              <a:t>batch_size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=</a:t>
            </a:r>
            <a:r>
              <a:rPr lang="ru-RU" sz="1750" dirty="0">
                <a:solidFill>
                  <a:srgbClr val="454240"/>
                </a:solidFill>
              </a:rPr>
              <a:t>1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, shuffle=True,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</a:rPr>
              <a:t>num_workers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=2.</a:t>
            </a: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51CC34F-913A-86A2-711F-9F81CEE12DEB}"/>
              </a:ext>
            </a:extLst>
          </p:cNvPr>
          <p:cNvSpPr/>
          <p:nvPr/>
        </p:nvSpPr>
        <p:spPr>
          <a:xfrm>
            <a:off x="7724613" y="11028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2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Кастомный</a:t>
            </a:r>
            <a:r>
              <a:rPr lang="en-US" sz="44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22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и </a:t>
            </a:r>
            <a:r>
              <a:rPr lang="en-US" sz="2200" b="1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DataLoader</a:t>
            </a:r>
            <a:endParaRPr lang="en-US" sz="2200" b="1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CDBE10BC-22B2-B22C-4A7F-BBFE91B5EBCE}"/>
              </a:ext>
            </a:extLst>
          </p:cNvPr>
          <p:cNvSpPr/>
          <p:nvPr/>
        </p:nvSpPr>
        <p:spPr>
          <a:xfrm>
            <a:off x="7724613" y="2010139"/>
            <a:ext cx="541286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A778D6FA-8EF7-B4AC-8D30-7608D6889987}"/>
              </a:ext>
            </a:extLst>
          </p:cNvPr>
          <p:cNvSpPr/>
          <p:nvPr/>
        </p:nvSpPr>
        <p:spPr>
          <a:xfrm>
            <a:off x="8461729" y="2088006"/>
            <a:ext cx="5298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GhibliDataset</a:t>
            </a:r>
            <a:endParaRPr lang="en-US" sz="22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5B0AB89E-2BD8-4420-E3F2-6E9B4B9DB3D9}"/>
              </a:ext>
            </a:extLst>
          </p:cNvPr>
          <p:cNvSpPr/>
          <p:nvPr/>
        </p:nvSpPr>
        <p:spPr>
          <a:xfrm>
            <a:off x="8461728" y="2578424"/>
            <a:ext cx="5418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Загрузка пар (изображение, описание) с преобразованиями.</a:t>
            </a:r>
            <a:endParaRPr lang="en-US" sz="1750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6C69A46F-040B-7F1E-64BD-5A1BA7B20835}"/>
              </a:ext>
            </a:extLst>
          </p:cNvPr>
          <p:cNvSpPr/>
          <p:nvPr/>
        </p:nvSpPr>
        <p:spPr>
          <a:xfrm>
            <a:off x="7718962" y="3536057"/>
            <a:ext cx="541286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D7B0C526-184F-B2D8-4CEC-D693C9B9CDA7}"/>
              </a:ext>
            </a:extLst>
          </p:cNvPr>
          <p:cNvSpPr/>
          <p:nvPr/>
        </p:nvSpPr>
        <p:spPr>
          <a:xfrm>
            <a:off x="8531738" y="3614043"/>
            <a:ext cx="4318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collate_fn</a:t>
            </a:r>
            <a:endParaRPr lang="en-US" sz="2200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963D1920-2F72-6A3A-8EFB-318F9747FC64}"/>
              </a:ext>
            </a:extLst>
          </p:cNvPr>
          <p:cNvSpPr/>
          <p:nvPr/>
        </p:nvSpPr>
        <p:spPr>
          <a:xfrm>
            <a:off x="8531737" y="4104461"/>
            <a:ext cx="441626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Стек тензоров и токенизация с префиксом.</a:t>
            </a:r>
            <a:endParaRPr lang="en-US" sz="1750" dirty="0"/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0ED8B647-6B13-7743-6468-988DBD4D9028}"/>
              </a:ext>
            </a:extLst>
          </p:cNvPr>
          <p:cNvSpPr/>
          <p:nvPr/>
        </p:nvSpPr>
        <p:spPr>
          <a:xfrm>
            <a:off x="7734454" y="46638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12B2C6DF-0F62-75C8-76DE-F4E87EDA0587}"/>
              </a:ext>
            </a:extLst>
          </p:cNvPr>
          <p:cNvSpPr/>
          <p:nvPr/>
        </p:nvSpPr>
        <p:spPr>
          <a:xfrm>
            <a:off x="8545846" y="4737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DataLoader</a:t>
            </a:r>
            <a:endParaRPr lang="en-US" sz="2200" dirty="0"/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0C4AF5DC-55E9-98A1-6E13-B264DB4061BC}"/>
              </a:ext>
            </a:extLst>
          </p:cNvPr>
          <p:cNvSpPr/>
          <p:nvPr/>
        </p:nvSpPr>
        <p:spPr>
          <a:xfrm>
            <a:off x="1053547" y="1379387"/>
            <a:ext cx="541286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DE452852-A9E3-AA1B-5B6B-928593EC4A97}"/>
              </a:ext>
            </a:extLst>
          </p:cNvPr>
          <p:cNvSpPr/>
          <p:nvPr/>
        </p:nvSpPr>
        <p:spPr>
          <a:xfrm>
            <a:off x="1053547" y="3119035"/>
            <a:ext cx="541286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897" y="551498"/>
            <a:ext cx="102236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Конфигурация LoRA и оптимизация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11004590" y="9292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004590" y="13714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026675" y="1813679"/>
            <a:ext cx="6244709" cy="784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113224" y="70824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70E5E4-D0D3-D7E0-892B-1B68863DF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078" y="7419181"/>
            <a:ext cx="2420322" cy="725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30DE61-B1AB-3839-609B-EA7BFF9CEF4A}"/>
              </a:ext>
            </a:extLst>
          </p:cNvPr>
          <p:cNvSpPr txBox="1"/>
          <p:nvPr/>
        </p:nvSpPr>
        <p:spPr>
          <a:xfrm>
            <a:off x="960663" y="1988456"/>
            <a:ext cx="6047392" cy="225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 err="1">
                <a:solidFill>
                  <a:srgbClr val="454240"/>
                </a:solidFill>
              </a:rPr>
              <a:t>Stable</a:t>
            </a:r>
            <a:r>
              <a:rPr lang="ru-RU" sz="1750" dirty="0">
                <a:solidFill>
                  <a:srgbClr val="454240"/>
                </a:solidFill>
              </a:rPr>
              <a:t> </a:t>
            </a:r>
            <a:r>
              <a:rPr lang="ru-RU" sz="1750" dirty="0" err="1">
                <a:solidFill>
                  <a:srgbClr val="454240"/>
                </a:solidFill>
              </a:rPr>
              <a:t>Diffusion</a:t>
            </a:r>
            <a:r>
              <a:rPr lang="ru-RU" sz="1750" dirty="0">
                <a:solidFill>
                  <a:srgbClr val="454240"/>
                </a:solidFill>
              </a:rPr>
              <a:t> -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&gt; </a:t>
            </a:r>
            <a:r>
              <a:rPr lang="ru-RU" sz="1750" dirty="0">
                <a:solidFill>
                  <a:srgbClr val="454240"/>
                </a:solidFill>
              </a:rPr>
              <a:t>текстовый </a:t>
            </a:r>
            <a:r>
              <a:rPr lang="ru-RU" sz="1750" dirty="0" err="1">
                <a:solidFill>
                  <a:srgbClr val="454240"/>
                </a:solidFill>
              </a:rPr>
              <a:t>энкодер</a:t>
            </a:r>
            <a:r>
              <a:rPr lang="ru-RU" sz="1750" dirty="0">
                <a:solidFill>
                  <a:srgbClr val="454240"/>
                </a:solidFill>
              </a:rPr>
              <a:t> CLIP для понимания текста. </a:t>
            </a:r>
          </a:p>
          <a:p>
            <a:r>
              <a:rPr lang="ru-RU" sz="1750" b="1" dirty="0">
                <a:solidFill>
                  <a:srgbClr val="454240"/>
                </a:solidFill>
              </a:rPr>
              <a:t>Специальный токен &lt;</a:t>
            </a:r>
            <a:r>
              <a:rPr lang="ru-RU" sz="1750" b="1" dirty="0" err="1">
                <a:solidFill>
                  <a:srgbClr val="454240"/>
                </a:solidFill>
              </a:rPr>
              <a:t>ghibli</a:t>
            </a:r>
            <a:r>
              <a:rPr lang="ru-RU" sz="1750" b="1" dirty="0">
                <a:solidFill>
                  <a:srgbClr val="454240"/>
                </a:solidFill>
              </a:rPr>
              <a:t>&gt; </a:t>
            </a:r>
            <a:r>
              <a:rPr lang="ru-RU" sz="1750" dirty="0">
                <a:solidFill>
                  <a:srgbClr val="454240"/>
                </a:solidFill>
              </a:rPr>
              <a:t>обозначает принадлежность текста и изображения к стилю </a:t>
            </a:r>
            <a:r>
              <a:rPr lang="ru-RU" sz="1750" dirty="0" err="1">
                <a:solidFill>
                  <a:srgbClr val="454240"/>
                </a:solidFill>
              </a:rPr>
              <a:t>Ghibli</a:t>
            </a:r>
            <a:endParaRPr lang="ru-RU" sz="1750" dirty="0">
              <a:solidFill>
                <a:srgbClr val="454240"/>
              </a:solidFill>
            </a:endParaRPr>
          </a:p>
          <a:p>
            <a:r>
              <a:rPr lang="ru-RU" sz="1750" dirty="0">
                <a:solidFill>
                  <a:srgbClr val="454240"/>
                </a:solidFill>
              </a:rPr>
              <a:t>Добавляется в словарь </a:t>
            </a:r>
            <a:r>
              <a:rPr lang="ru-RU" sz="1750" dirty="0" err="1">
                <a:solidFill>
                  <a:srgbClr val="454240"/>
                </a:solidFill>
              </a:rPr>
              <a:t>токенизатора</a:t>
            </a:r>
            <a:r>
              <a:rPr lang="ru-RU" sz="1750" dirty="0">
                <a:solidFill>
                  <a:srgbClr val="454240"/>
                </a:solidFill>
              </a:rPr>
              <a:t> CLIP перед обучением</a:t>
            </a:r>
          </a:p>
          <a:p>
            <a:r>
              <a:rPr lang="ru-RU" sz="1750" dirty="0">
                <a:solidFill>
                  <a:srgbClr val="454240"/>
                </a:solidFill>
              </a:rPr>
              <a:t>Служит маркером, по которому модель учится связывать текст с визуальным стилем</a:t>
            </a:r>
          </a:p>
          <a:p>
            <a:endParaRPr lang="ru-RU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68F5FCDC-42BF-9F33-A04F-526826B341A3}"/>
              </a:ext>
            </a:extLst>
          </p:cNvPr>
          <p:cNvSpPr/>
          <p:nvPr/>
        </p:nvSpPr>
        <p:spPr>
          <a:xfrm>
            <a:off x="245254" y="1988456"/>
            <a:ext cx="541286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E64F9CAC-2F18-F7DE-5B1B-697B377B0499}"/>
              </a:ext>
            </a:extLst>
          </p:cNvPr>
          <p:cNvSpPr/>
          <p:nvPr/>
        </p:nvSpPr>
        <p:spPr>
          <a:xfrm>
            <a:off x="245254" y="4134661"/>
            <a:ext cx="541286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5362D-AF54-E5DF-A697-CE82A911F3D6}"/>
              </a:ext>
            </a:extLst>
          </p:cNvPr>
          <p:cNvSpPr txBox="1"/>
          <p:nvPr/>
        </p:nvSpPr>
        <p:spPr>
          <a:xfrm>
            <a:off x="7980894" y="1934895"/>
            <a:ext cx="6047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sz="1750" b="1" dirty="0" err="1">
                <a:solidFill>
                  <a:srgbClr val="454240"/>
                </a:solidFill>
              </a:rPr>
              <a:t>LoRA</a:t>
            </a:r>
            <a:r>
              <a:rPr lang="ru-RU" sz="1750" b="1" dirty="0">
                <a:solidFill>
                  <a:srgbClr val="454240"/>
                </a:solidFill>
              </a:rPr>
              <a:t> (</a:t>
            </a:r>
            <a:r>
              <a:rPr lang="ru-RU" sz="1750" b="1" dirty="0" err="1">
                <a:solidFill>
                  <a:srgbClr val="454240"/>
                </a:solidFill>
              </a:rPr>
              <a:t>Low-Rank</a:t>
            </a:r>
            <a:r>
              <a:rPr lang="ru-RU" sz="1750" b="1" dirty="0">
                <a:solidFill>
                  <a:srgbClr val="454240"/>
                </a:solidFill>
              </a:rPr>
              <a:t> </a:t>
            </a:r>
            <a:r>
              <a:rPr lang="ru-RU" sz="1750" b="1" dirty="0" err="1">
                <a:solidFill>
                  <a:srgbClr val="454240"/>
                </a:solidFill>
              </a:rPr>
              <a:t>Adaptation</a:t>
            </a:r>
            <a:r>
              <a:rPr lang="ru-RU" sz="1750" b="1" dirty="0">
                <a:solidFill>
                  <a:srgbClr val="454240"/>
                </a:solidFill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454240"/>
                </a:solidFill>
              </a:rPr>
              <a:t>Снижает потребление памяти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454240"/>
                </a:solidFill>
              </a:rPr>
              <a:t>    Ускоряет обучение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454240"/>
                </a:solidFill>
              </a:rPr>
              <a:t>    Позволяет сохранять компактные адаптеры для разных задач</a:t>
            </a:r>
          </a:p>
          <a:p>
            <a:r>
              <a:rPr lang="ru-RU" sz="1750" dirty="0">
                <a:solidFill>
                  <a:srgbClr val="454240"/>
                </a:solidFill>
              </a:rPr>
              <a:t>В нашем случае </a:t>
            </a:r>
            <a:r>
              <a:rPr lang="ru-RU" sz="1750" dirty="0" err="1">
                <a:solidFill>
                  <a:srgbClr val="454240"/>
                </a:solidFill>
              </a:rPr>
              <a:t>LoRA</a:t>
            </a:r>
            <a:r>
              <a:rPr lang="ru-RU" sz="1750" dirty="0">
                <a:solidFill>
                  <a:srgbClr val="454240"/>
                </a:solidFill>
              </a:rPr>
              <a:t> вставляется внутрь ключевых слоёв внимания модели </a:t>
            </a:r>
            <a:r>
              <a:rPr lang="ru-RU" sz="1750" dirty="0" err="1">
                <a:solidFill>
                  <a:srgbClr val="454240"/>
                </a:solidFill>
              </a:rPr>
              <a:t>UNet</a:t>
            </a:r>
            <a:r>
              <a:rPr lang="ru-RU" sz="1750" dirty="0">
                <a:solidFill>
                  <a:srgbClr val="454240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B64369-738E-6037-1698-B8B611198C12}"/>
              </a:ext>
            </a:extLst>
          </p:cNvPr>
          <p:cNvSpPr txBox="1"/>
          <p:nvPr/>
        </p:nvSpPr>
        <p:spPr>
          <a:xfrm>
            <a:off x="960664" y="4146693"/>
            <a:ext cx="6047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454240"/>
                </a:solidFill>
              </a:rPr>
              <a:t>Text </a:t>
            </a:r>
            <a:r>
              <a:rPr lang="ru-RU" sz="1750" dirty="0" err="1">
                <a:solidFill>
                  <a:srgbClr val="454240"/>
                </a:solidFill>
              </a:rPr>
              <a:t>Encoder</a:t>
            </a:r>
            <a:r>
              <a:rPr lang="ru-RU" sz="1750" dirty="0">
                <a:solidFill>
                  <a:srgbClr val="454240"/>
                </a:solidFill>
              </a:rPr>
              <a:t> — преобразует текст в векторы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50" dirty="0">
                <a:solidFill>
                  <a:srgbClr val="454240"/>
                </a:solidFill>
              </a:rPr>
              <a:t>VAE — кодирует и декодирует изображения </a:t>
            </a:r>
            <a:br>
              <a:rPr lang="ru-RU" sz="1750" dirty="0">
                <a:solidFill>
                  <a:srgbClr val="454240"/>
                </a:solidFill>
              </a:rPr>
            </a:br>
            <a:r>
              <a:rPr lang="ru-RU" sz="1750" dirty="0">
                <a:solidFill>
                  <a:srgbClr val="454240"/>
                </a:solidFill>
              </a:rPr>
              <a:t>	 в латентное пространство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50" dirty="0" err="1">
                <a:solidFill>
                  <a:srgbClr val="454240"/>
                </a:solidFill>
              </a:rPr>
              <a:t>UNet</a:t>
            </a:r>
            <a:r>
              <a:rPr lang="ru-RU" sz="1750" dirty="0">
                <a:solidFill>
                  <a:srgbClr val="454240"/>
                </a:solidFill>
              </a:rPr>
              <a:t> — учится удалять шум из </a:t>
            </a:r>
            <a:r>
              <a:rPr lang="ru-RU" sz="1750" dirty="0" err="1">
                <a:solidFill>
                  <a:srgbClr val="454240"/>
                </a:solidFill>
              </a:rPr>
              <a:t>латентов</a:t>
            </a:r>
            <a:r>
              <a:rPr lang="ru-RU" sz="1750" dirty="0">
                <a:solidFill>
                  <a:srgbClr val="45424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50" dirty="0" err="1">
                <a:solidFill>
                  <a:srgbClr val="454240"/>
                </a:solidFill>
              </a:rPr>
              <a:t>Noise</a:t>
            </a:r>
            <a:r>
              <a:rPr lang="ru-RU" sz="1750" dirty="0">
                <a:solidFill>
                  <a:srgbClr val="454240"/>
                </a:solidFill>
              </a:rPr>
              <a:t> </a:t>
            </a:r>
            <a:r>
              <a:rPr lang="ru-RU" sz="1750" dirty="0" err="1">
                <a:solidFill>
                  <a:srgbClr val="454240"/>
                </a:solidFill>
              </a:rPr>
              <a:t>Scheduler</a:t>
            </a:r>
            <a:r>
              <a:rPr lang="ru-RU" sz="1750" dirty="0">
                <a:solidFill>
                  <a:srgbClr val="454240"/>
                </a:solidFill>
              </a:rPr>
              <a:t> — управляет добавлением шума на 			     каждом шаге</a:t>
            </a:r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56255C9D-A511-0906-A8B4-37533FFF0807}"/>
              </a:ext>
            </a:extLst>
          </p:cNvPr>
          <p:cNvSpPr/>
          <p:nvPr/>
        </p:nvSpPr>
        <p:spPr>
          <a:xfrm>
            <a:off x="7338980" y="1988456"/>
            <a:ext cx="541286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9407481-7D8C-2D64-9E00-84A30B7C2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288" y="3983151"/>
            <a:ext cx="3798773" cy="37987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715923"/>
            <a:ext cx="614219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Цикл обучения модели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712476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0722" y="192786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Эпохи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80722" y="239363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ru-RU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– 10 этапов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обучения.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05376"/>
            <a:ext cx="1077397" cy="29220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0722" y="322076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Шаги батча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80722" y="368653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Кодирование изображений в латенты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680722" y="4106704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Наложение шума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680722" y="4526875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Генерация скрытых состояний текста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680722" y="4947047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Предсказание шума и MSE loss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680722" y="5367218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Обратный проход и обновление lr</a:t>
            </a:r>
            <a:endParaRPr lang="en-US" sz="16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927408"/>
            <a:ext cx="1077397" cy="158615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680722" y="61427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После эпохи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7680722" y="6608564"/>
            <a:ext cx="615588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Merge &amp; unload LoRA, генерация тестового изображения, восстановление LoRA.</a:t>
            </a:r>
            <a:endParaRPr lang="en-US" sz="16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8B23809-36CE-4EF1-93BB-088262A4DEC2}"/>
              </a:ext>
            </a:extLst>
          </p:cNvPr>
          <p:cNvSpPr/>
          <p:nvPr/>
        </p:nvSpPr>
        <p:spPr>
          <a:xfrm>
            <a:off x="12211050" y="7505700"/>
            <a:ext cx="2419350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1987EFB-7568-2E40-2C75-022A4C561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83" y="824330"/>
            <a:ext cx="2609850" cy="260985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600457-A7B5-5440-7CEF-481EFD055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535" y="837010"/>
            <a:ext cx="2609850" cy="26098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B4C5DD-586D-0EAD-94A0-B488220B8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" y="4234695"/>
            <a:ext cx="2609850" cy="26098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FCE044F-0441-B07C-3FC9-F475E37B62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2535" y="4234695"/>
            <a:ext cx="260985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AA68DE-BB61-4378-4027-FC8886DAD8C2}"/>
              </a:ext>
            </a:extLst>
          </p:cNvPr>
          <p:cNvSpPr/>
          <p:nvPr/>
        </p:nvSpPr>
        <p:spPr>
          <a:xfrm>
            <a:off x="12211050" y="7505700"/>
            <a:ext cx="2419350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54933C-B488-80BE-1917-A403FCBA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53"/>
          <a:stretch/>
        </p:blipFill>
        <p:spPr>
          <a:xfrm>
            <a:off x="1831268" y="142421"/>
            <a:ext cx="11348333" cy="46733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DEC7F6-7FB7-6A9B-4ADE-C2F87F2A6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88" y="4776302"/>
            <a:ext cx="7510123" cy="34532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432" y="46654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ru-RU" sz="4200" dirty="0">
                <a:solidFill>
                  <a:srgbClr val="5C4E3D"/>
                </a:solidFill>
              </a:rPr>
              <a:t>Развёртывание модели с помощью </a:t>
            </a:r>
            <a:r>
              <a:rPr lang="en-US" sz="4200" dirty="0" err="1">
                <a:solidFill>
                  <a:srgbClr val="5C4E3D"/>
                </a:solidFill>
                <a:latin typeface="Libre Baskerville" pitchFamily="34" charset="0"/>
              </a:rPr>
              <a:t>Gradio</a:t>
            </a:r>
            <a:r>
              <a:rPr lang="ru-RU" sz="4200" dirty="0">
                <a:solidFill>
                  <a:srgbClr val="5C4E3D"/>
                </a:solidFill>
              </a:rPr>
              <a:t> </a:t>
            </a:r>
            <a:endParaRPr lang="en-US" sz="4200" dirty="0">
              <a:solidFill>
                <a:srgbClr val="5C4E3D"/>
              </a:solidFill>
              <a:latin typeface="Libre Baskerville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324BCB-3792-7D06-FCA1-2EDCF1DA9353}"/>
              </a:ext>
            </a:extLst>
          </p:cNvPr>
          <p:cNvSpPr txBox="1"/>
          <p:nvPr/>
        </p:nvSpPr>
        <p:spPr>
          <a:xfrm>
            <a:off x="7315200" y="5961104"/>
            <a:ext cx="6930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dirty="0">
                <a:solidFill>
                  <a:srgbClr val="454240"/>
                </a:solidFill>
              </a:rPr>
              <a:t>После обучения модель сохраняется, а затем разворачивается в виде веб-интерфейса с помощью пакета </a:t>
            </a:r>
            <a:r>
              <a:rPr lang="ru-RU" dirty="0" err="1">
                <a:solidFill>
                  <a:srgbClr val="454240"/>
                </a:solidFill>
              </a:rPr>
              <a:t>Gradio</a:t>
            </a:r>
            <a:r>
              <a:rPr lang="ru-RU" dirty="0">
                <a:solidFill>
                  <a:srgbClr val="45424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54240"/>
                </a:solidFill>
              </a:rPr>
              <a:t>Пользователь вводит текстовый запрос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54240"/>
                </a:solidFill>
              </a:rPr>
              <a:t>Интерфейс запускает генерацию изображения через обученную модель.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54240"/>
                </a:solidFill>
              </a:rPr>
              <a:t>    Полученный результат отображается на экране в реальном времени.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552</Words>
  <Application>Microsoft Office PowerPoint</Application>
  <PresentationFormat>Произвольный</PresentationFormat>
  <Paragraphs>97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Libre Baskerville</vt:lpstr>
      <vt:lpstr>DM Sans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Посохова Ксения Михайловна</cp:lastModifiedBy>
  <cp:revision>6</cp:revision>
  <dcterms:created xsi:type="dcterms:W3CDTF">2025-05-24T09:01:33Z</dcterms:created>
  <dcterms:modified xsi:type="dcterms:W3CDTF">2025-05-24T14:42:39Z</dcterms:modified>
</cp:coreProperties>
</file>